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61" r:id="rId8"/>
    <p:sldId id="264" r:id="rId9"/>
    <p:sldId id="265" r:id="rId10"/>
    <p:sldId id="263" r:id="rId11"/>
    <p:sldId id="262" r:id="rId1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B53B"/>
    <a:srgbClr val="26B53B"/>
    <a:srgbClr val="D90000"/>
    <a:srgbClr val="000F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CEB1B4-966F-1C2B-B001-B28BD59DBB14}" v="6" dt="2025-03-25T16:36:15.2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0B50AC-7428-EDFA-D98F-CE4E057991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E779F98-45EF-1920-0AAE-D25FF7D87D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187ADB-62A4-9A1C-4417-0CAF93B03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67779-4CC4-4ADA-8BE2-FCD6D3531C2A}" type="datetimeFigureOut">
              <a:rPr lang="es-CO" smtClean="0"/>
              <a:t>25/03/2025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F203004-C622-893C-7C23-EFDF6B27A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5D7B9B1-E505-BA67-76C1-C2767412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F450F-98ED-48A4-8BC8-771CA4AFA02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6707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43C98B-E8CA-F901-2C84-972F65C3C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55E2FDB-F8B9-5F29-5E64-876C6C31DD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01AB0A1-A66E-23D7-524E-B06E7EDF1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67779-4CC4-4ADA-8BE2-FCD6D3531C2A}" type="datetimeFigureOut">
              <a:rPr lang="es-CO" smtClean="0"/>
              <a:t>25/03/2025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ADC9F5-E49E-D2C8-644D-534011CBC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833FC53-D566-7A82-4E5B-4B4902AF1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F450F-98ED-48A4-8BC8-771CA4AFA02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4400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2740393-9187-A276-8BBB-993A8A9B24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0A86A96-1E00-2CFD-A266-AF66F5AFF9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3A9D4D-8D7D-C7D8-8EA0-AF4E182CF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67779-4CC4-4ADA-8BE2-FCD6D3531C2A}" type="datetimeFigureOut">
              <a:rPr lang="es-CO" smtClean="0"/>
              <a:t>25/03/2025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8CF2AA-5ACB-AA17-AFAC-B8A140CFC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E915F6-B016-105A-D7F3-C366EECFC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F450F-98ED-48A4-8BC8-771CA4AFA02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33198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BE6147-C2BE-C833-AA78-966B83D96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0574FC-855B-02B5-3AF9-ED169CBCC7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E024797-8F2F-6182-DABB-A6527628F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67779-4CC4-4ADA-8BE2-FCD6D3531C2A}" type="datetimeFigureOut">
              <a:rPr lang="es-CO" smtClean="0"/>
              <a:t>25/03/2025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88B60E6-5773-D7EC-F975-D940EAC43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7CB42D-082E-9697-04B3-8806B7F96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F450F-98ED-48A4-8BC8-771CA4AFA02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51914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A22A24-018C-F457-5E0F-5C74E8B04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FA56FD7-BE87-E08B-D518-0CA24FD38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0D151D8-B84E-AEBC-4DAC-49371C9B5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67779-4CC4-4ADA-8BE2-FCD6D3531C2A}" type="datetimeFigureOut">
              <a:rPr lang="es-CO" smtClean="0"/>
              <a:t>25/03/2025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643748-844D-CC11-4078-E87A11342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B9A02F-1E94-A6A9-02CD-EC3738B4B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F450F-98ED-48A4-8BC8-771CA4AFA02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47938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99AC6D-C9D7-937D-C0C8-76F601266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A0273B2-CF35-A90D-4B2C-A0CC24BD17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30419DA-D323-FFAC-8130-68DF5EC04A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086C857-F915-0009-BBBA-C13E4E144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67779-4CC4-4ADA-8BE2-FCD6D3531C2A}" type="datetimeFigureOut">
              <a:rPr lang="es-CO" smtClean="0"/>
              <a:t>25/03/2025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B04B7C7-EC5C-6162-D99C-09F0B576A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D624E6A-9CF6-7FE4-73D3-3DD347D18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F450F-98ED-48A4-8BC8-771CA4AFA02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6806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6962AC-EC4A-9243-6E17-DCC9109C8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E22F166-4F71-1D91-7F9D-12C0956BC3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86DC084-803D-A56D-0B88-8E1C9885E7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F7EB893-882D-E021-C0A3-C3C35F6C47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8B99FED-A914-A297-4585-7B022F4330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1A4BCF8-4E79-3CA6-A3E9-B640A2810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67779-4CC4-4ADA-8BE2-FCD6D3531C2A}" type="datetimeFigureOut">
              <a:rPr lang="es-CO" smtClean="0"/>
              <a:t>25/03/2025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CEECBCD-70EB-4A7F-B80D-499795762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3450A31-3F45-6B1D-06EC-5BF5A3D77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F450F-98ED-48A4-8BC8-771CA4AFA02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00180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3950DD-6FF5-9A5D-1D74-9CE3CEA77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D036115-7AD6-5995-5831-4286EE2C6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67779-4CC4-4ADA-8BE2-FCD6D3531C2A}" type="datetimeFigureOut">
              <a:rPr lang="es-CO" smtClean="0"/>
              <a:t>25/03/2025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733CB82-476D-F2A0-07F4-6D406F4D2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7A124EC-E15B-626F-CE37-12126467C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F450F-98ED-48A4-8BC8-771CA4AFA02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12781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28A9AD7-BB6A-AD24-281A-AFF63DED4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67779-4CC4-4ADA-8BE2-FCD6D3531C2A}" type="datetimeFigureOut">
              <a:rPr lang="es-CO" smtClean="0"/>
              <a:t>25/03/2025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FB244B4-1AA1-7C14-2D63-DECF1D7DD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3FCEDD4-7D7D-8C48-BEE8-EF42839EC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F450F-98ED-48A4-8BC8-771CA4AFA02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20561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5353E4-39C0-4184-0C6D-CC7CEE03E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4FE882-BB81-5FC0-D71C-8B1E91B78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32DC75C-91FC-8E3E-5430-DD31D681A3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72F9337-DD02-3A22-31A1-54E6E479D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67779-4CC4-4ADA-8BE2-FCD6D3531C2A}" type="datetimeFigureOut">
              <a:rPr lang="es-CO" smtClean="0"/>
              <a:t>25/03/2025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06CA4CF-29CE-CB1F-07C8-F83AD64EA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1B161F2-81F9-D5EA-FC65-935470DD8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F450F-98ED-48A4-8BC8-771CA4AFA02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42129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D4E24D-13E0-6186-4D77-9A0B37A8E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21090D5-A23E-4D1A-EA5B-E2D700476C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0A2E3FB-3DAC-FB98-E8AF-A6085347F7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E30B6B-0FB8-055D-6FCA-6F7CAC673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67779-4CC4-4ADA-8BE2-FCD6D3531C2A}" type="datetimeFigureOut">
              <a:rPr lang="es-CO" smtClean="0"/>
              <a:t>25/03/2025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A7E68F3-49CE-E3E9-B87B-9615CD02F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5EFA8E0-E5B9-F4DC-8BCB-81087C6A9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F450F-98ED-48A4-8BC8-771CA4AFA02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67892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EE52982-6930-4E57-AA16-7986217A0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9181238-D544-F729-1F81-804828FDC3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5BBB980-9F4F-848A-8B29-4050BADBD3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867779-4CC4-4ADA-8BE2-FCD6D3531C2A}" type="datetimeFigureOut">
              <a:rPr lang="es-CO" smtClean="0"/>
              <a:t>25/03/2025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B4BBAE-0D3D-0D4B-D768-458B4842DC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C972A0-89A8-5552-544A-D1ACF46822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31F450F-98ED-48A4-8BC8-771CA4AFA02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36993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5AB7B6B3-AD13-8119-A6C6-90DCF2ADE002}"/>
              </a:ext>
            </a:extLst>
          </p:cNvPr>
          <p:cNvSpPr txBox="1"/>
          <p:nvPr/>
        </p:nvSpPr>
        <p:spPr>
          <a:xfrm>
            <a:off x="1237869" y="423094"/>
            <a:ext cx="10241638" cy="320087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CO" sz="13800" b="1" dirty="0">
                <a:solidFill>
                  <a:srgbClr val="002060"/>
                </a:solidFill>
                <a:latin typeface="Bell MT" panose="02020503060305020303" pitchFamily="18" charset="0"/>
                <a:ea typeface="Aptos" panose="020B0004020202020204" pitchFamily="34" charset="0"/>
              </a:rPr>
              <a:t>II CEINNA</a:t>
            </a:r>
            <a:endParaRPr lang="es-CO" sz="13800" b="1" dirty="0">
              <a:solidFill>
                <a:srgbClr val="002060"/>
              </a:solidFill>
              <a:effectLst/>
              <a:latin typeface="Bell MT" panose="02020503060305020303" pitchFamily="18" charset="0"/>
              <a:ea typeface="Aptos" panose="020B0004020202020204" pitchFamily="34" charset="0"/>
            </a:endParaRPr>
          </a:p>
          <a:p>
            <a:pPr algn="ctr"/>
            <a:r>
              <a:rPr lang="es-CO" sz="3200" b="1" dirty="0">
                <a:effectLst/>
                <a:latin typeface="Bell MT"/>
                <a:ea typeface="Aptos" panose="020B0004020202020204" pitchFamily="34" charset="0"/>
              </a:rPr>
              <a:t>II Congreso Internacional de Estudios en Innovación y Nuevas </a:t>
            </a:r>
            <a:r>
              <a:rPr lang="es-CO" sz="3200" b="1" dirty="0">
                <a:latin typeface="Bell MT"/>
                <a:ea typeface="Aptos" panose="020B0004020202020204" pitchFamily="34" charset="0"/>
              </a:rPr>
              <a:t>Tecnologías para</a:t>
            </a:r>
            <a:r>
              <a:rPr lang="es-CO" sz="3200" b="1" dirty="0">
                <a:effectLst/>
                <a:latin typeface="Bell MT"/>
                <a:ea typeface="Aptos" panose="020B0004020202020204" pitchFamily="34" charset="0"/>
              </a:rPr>
              <a:t> la Seguridad y la Defensa</a:t>
            </a:r>
            <a:endParaRPr lang="es-CO" sz="3200" dirty="0">
              <a:latin typeface="Bell MT"/>
            </a:endParaRPr>
          </a:p>
        </p:txBody>
      </p:sp>
      <p:grpSp>
        <p:nvGrpSpPr>
          <p:cNvPr id="28" name="Grupo 27">
            <a:extLst>
              <a:ext uri="{FF2B5EF4-FFF2-40B4-BE49-F238E27FC236}">
                <a16:creationId xmlns:a16="http://schemas.microsoft.com/office/drawing/2014/main" id="{B8F8E782-CBFA-DEE5-3356-5D7314DBC717}"/>
              </a:ext>
            </a:extLst>
          </p:cNvPr>
          <p:cNvGrpSpPr/>
          <p:nvPr/>
        </p:nvGrpSpPr>
        <p:grpSpPr>
          <a:xfrm>
            <a:off x="11555690" y="0"/>
            <a:ext cx="636310" cy="6876601"/>
            <a:chOff x="11555690" y="0"/>
            <a:chExt cx="636310" cy="6876601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9575CE6E-9389-C8B9-79C1-3F494C183CF9}"/>
                </a:ext>
              </a:extLst>
            </p:cNvPr>
            <p:cNvSpPr/>
            <p:nvPr/>
          </p:nvSpPr>
          <p:spPr>
            <a:xfrm>
              <a:off x="11557416" y="3496321"/>
              <a:ext cx="634584" cy="1813806"/>
            </a:xfrm>
            <a:prstGeom prst="rect">
              <a:avLst/>
            </a:prstGeom>
            <a:solidFill>
              <a:srgbClr val="000F4D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9F0E435E-DE83-B3FC-A55B-4724EA0F3399}"/>
                </a:ext>
              </a:extLst>
            </p:cNvPr>
            <p:cNvSpPr/>
            <p:nvPr/>
          </p:nvSpPr>
          <p:spPr>
            <a:xfrm>
              <a:off x="11557416" y="5227683"/>
              <a:ext cx="634584" cy="1648918"/>
            </a:xfrm>
            <a:prstGeom prst="rect">
              <a:avLst/>
            </a:prstGeom>
            <a:solidFill>
              <a:srgbClr val="26B53B"/>
            </a:solidFill>
            <a:ln>
              <a:solidFill>
                <a:srgbClr val="23B53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E066963C-B48A-1CFA-C844-560A59C6535C}"/>
                </a:ext>
              </a:extLst>
            </p:cNvPr>
            <p:cNvSpPr/>
            <p:nvPr/>
          </p:nvSpPr>
          <p:spPr>
            <a:xfrm>
              <a:off x="11555690" y="0"/>
              <a:ext cx="634584" cy="1648918"/>
            </a:xfrm>
            <a:prstGeom prst="rect">
              <a:avLst/>
            </a:prstGeom>
            <a:solidFill>
              <a:srgbClr val="D9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7" name="Rectángulo 26">
              <a:extLst>
                <a:ext uri="{FF2B5EF4-FFF2-40B4-BE49-F238E27FC236}">
                  <a16:creationId xmlns:a16="http://schemas.microsoft.com/office/drawing/2014/main" id="{18BC95E9-1F2D-409E-7CDD-149202EA2BBB}"/>
                </a:ext>
              </a:extLst>
            </p:cNvPr>
            <p:cNvSpPr/>
            <p:nvPr/>
          </p:nvSpPr>
          <p:spPr>
            <a:xfrm>
              <a:off x="11557416" y="1665710"/>
              <a:ext cx="634584" cy="1813806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29" name="CuadroTexto 28">
            <a:extLst>
              <a:ext uri="{FF2B5EF4-FFF2-40B4-BE49-F238E27FC236}">
                <a16:creationId xmlns:a16="http://schemas.microsoft.com/office/drawing/2014/main" id="{58EBAFAA-CDB1-24F5-ACAE-2228BCBF3F2D}"/>
              </a:ext>
            </a:extLst>
          </p:cNvPr>
          <p:cNvSpPr txBox="1"/>
          <p:nvPr/>
        </p:nvSpPr>
        <p:spPr>
          <a:xfrm>
            <a:off x="1618938" y="6368002"/>
            <a:ext cx="9218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800" i="1" kern="100">
                <a:solidFill>
                  <a:srgbClr val="242424"/>
                </a:solidFill>
                <a:effectLst/>
                <a:latin typeface="Bell MT" panose="020205030603050203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"Innovación y Ciencia al Servicio del Progreso: Tecnología y Seguridad para un Futuro Sostenible"</a:t>
            </a:r>
            <a:endParaRPr lang="es-CO" sz="1800" i="1" kern="100">
              <a:effectLst/>
              <a:latin typeface="Bell MT" panose="02020503060305020303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n 2" descr="Diagrama&#10;&#10;El contenido generado por inteligencia artificial puede ser incorrecto.">
            <a:extLst>
              <a:ext uri="{FF2B5EF4-FFF2-40B4-BE49-F238E27FC236}">
                <a16:creationId xmlns:a16="http://schemas.microsoft.com/office/drawing/2014/main" id="{9F21B5D3-D88B-C180-EF7F-2653E746C90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260" t="10344" r="5922" b="28494"/>
          <a:stretch/>
        </p:blipFill>
        <p:spPr>
          <a:xfrm>
            <a:off x="0" y="0"/>
            <a:ext cx="1742137" cy="1508926"/>
          </a:xfrm>
          <a:prstGeom prst="rect">
            <a:avLst/>
          </a:prstGeom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id="{A90D5FF9-54AF-4349-BD2C-2403325815F4}"/>
              </a:ext>
            </a:extLst>
          </p:cNvPr>
          <p:cNvGrpSpPr/>
          <p:nvPr/>
        </p:nvGrpSpPr>
        <p:grpSpPr>
          <a:xfrm>
            <a:off x="258295" y="4047064"/>
            <a:ext cx="11005977" cy="1876705"/>
            <a:chOff x="258295" y="4047064"/>
            <a:chExt cx="11005977" cy="1876705"/>
          </a:xfrm>
        </p:grpSpPr>
        <p:pic>
          <p:nvPicPr>
            <p:cNvPr id="1026" name="Picture 2" descr="Símbolos Fuerza Aérea | Fuerza Aeroespacial Colombiana">
              <a:extLst>
                <a:ext uri="{FF2B5EF4-FFF2-40B4-BE49-F238E27FC236}">
                  <a16:creationId xmlns:a16="http://schemas.microsoft.com/office/drawing/2014/main" id="{AC35630A-FF16-81A3-A7A8-647C5E3D5C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9763" y="4047064"/>
              <a:ext cx="1374373" cy="6064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Estrategia 2 – PSD Aquí y Ahora 2023 – 2026">
              <a:extLst>
                <a:ext uri="{FF2B5EF4-FFF2-40B4-BE49-F238E27FC236}">
                  <a16:creationId xmlns:a16="http://schemas.microsoft.com/office/drawing/2014/main" id="{4AA756E1-185E-7589-50E2-29D6D91518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8922" y="4088111"/>
              <a:ext cx="2213560" cy="6024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Imagen 30" descr="Imagen que contiene accesorio&#10;&#10;El contenido generado por IA puede ser incorrecto.">
              <a:extLst>
                <a:ext uri="{FF2B5EF4-FFF2-40B4-BE49-F238E27FC236}">
                  <a16:creationId xmlns:a16="http://schemas.microsoft.com/office/drawing/2014/main" id="{B881502D-E940-C519-C84D-025440E3F0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295" y="4777675"/>
              <a:ext cx="1850800" cy="1146094"/>
            </a:xfrm>
            <a:prstGeom prst="rect">
              <a:avLst/>
            </a:prstGeom>
          </p:spPr>
        </p:pic>
        <p:pic>
          <p:nvPicPr>
            <p:cNvPr id="1034" name="Picture 10" descr="Universidad Pedagógica y Tecnológica de Colombia | Carreras y Matrícula 2025">
              <a:extLst>
                <a:ext uri="{FF2B5EF4-FFF2-40B4-BE49-F238E27FC236}">
                  <a16:creationId xmlns:a16="http://schemas.microsoft.com/office/drawing/2014/main" id="{42CCF3E2-B6C0-2E05-1866-51AAAD9476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0129" y="5032953"/>
              <a:ext cx="1341389" cy="584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4" name="Picture 20" descr="Escuela Militar de Aviación - EMAVI">
              <a:extLst>
                <a:ext uri="{FF2B5EF4-FFF2-40B4-BE49-F238E27FC236}">
                  <a16:creationId xmlns:a16="http://schemas.microsoft.com/office/drawing/2014/main" id="{02E4BE45-0684-097E-6AC0-9287494B87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8231" y="4850146"/>
              <a:ext cx="1359209" cy="950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BA36C229-0B52-4C2F-911F-B99897D2D14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899300" y="5016807"/>
              <a:ext cx="2025533" cy="616722"/>
            </a:xfrm>
            <a:prstGeom prst="rect">
              <a:avLst/>
            </a:prstGeom>
          </p:spPr>
        </p:pic>
        <p:pic>
          <p:nvPicPr>
            <p:cNvPr id="19" name="Picture 16" descr="Comunicado de prensa | Policía Nacional de Colombia">
              <a:extLst>
                <a:ext uri="{FF2B5EF4-FFF2-40B4-BE49-F238E27FC236}">
                  <a16:creationId xmlns:a16="http://schemas.microsoft.com/office/drawing/2014/main" id="{1CE43E72-1C41-4D6A-AB91-71862C15AEF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83" t="7299" r="25936" b="6512"/>
            <a:stretch/>
          </p:blipFill>
          <p:spPr bwMode="auto">
            <a:xfrm>
              <a:off x="3982008" y="4764875"/>
              <a:ext cx="1081870" cy="1090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2" descr="Pontificia Universidad Javeriana - Wikipedia">
              <a:extLst>
                <a:ext uri="{FF2B5EF4-FFF2-40B4-BE49-F238E27FC236}">
                  <a16:creationId xmlns:a16="http://schemas.microsoft.com/office/drawing/2014/main" id="{6D9D9918-AEEA-4378-8B6D-CC26F55E60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413" y="4813081"/>
              <a:ext cx="1081870" cy="10082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9D5C7B83-3340-4991-96C1-951F2DA501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9165" y="4983978"/>
              <a:ext cx="1466094" cy="584429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543DA949-E803-454B-A7D3-6A629E999B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l="24513" t="24595" r="17928" b="19678"/>
            <a:stretch/>
          </p:blipFill>
          <p:spPr>
            <a:xfrm>
              <a:off x="10112906" y="4922651"/>
              <a:ext cx="1151366" cy="8317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496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BD7AF115-4062-2F00-424C-FED7B7CD9BBA}"/>
              </a:ext>
            </a:extLst>
          </p:cNvPr>
          <p:cNvGrpSpPr/>
          <p:nvPr/>
        </p:nvGrpSpPr>
        <p:grpSpPr>
          <a:xfrm>
            <a:off x="11555690" y="0"/>
            <a:ext cx="636310" cy="6876601"/>
            <a:chOff x="11555690" y="0"/>
            <a:chExt cx="636310" cy="6876601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39E79AA6-D493-18B1-5F33-201C4FB7F72E}"/>
                </a:ext>
              </a:extLst>
            </p:cNvPr>
            <p:cNvSpPr/>
            <p:nvPr/>
          </p:nvSpPr>
          <p:spPr>
            <a:xfrm>
              <a:off x="11557416" y="3496321"/>
              <a:ext cx="634584" cy="1813806"/>
            </a:xfrm>
            <a:prstGeom prst="rect">
              <a:avLst/>
            </a:prstGeom>
            <a:solidFill>
              <a:srgbClr val="000F4D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AEF73883-2598-128E-CE51-6789CA4D752D}"/>
                </a:ext>
              </a:extLst>
            </p:cNvPr>
            <p:cNvSpPr/>
            <p:nvPr/>
          </p:nvSpPr>
          <p:spPr>
            <a:xfrm>
              <a:off x="11557416" y="5227683"/>
              <a:ext cx="634584" cy="1648918"/>
            </a:xfrm>
            <a:prstGeom prst="rect">
              <a:avLst/>
            </a:prstGeom>
            <a:solidFill>
              <a:srgbClr val="26B53B"/>
            </a:solidFill>
            <a:ln>
              <a:solidFill>
                <a:srgbClr val="23B53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080C6193-BF4D-939E-7DAB-DBB455983D58}"/>
                </a:ext>
              </a:extLst>
            </p:cNvPr>
            <p:cNvSpPr/>
            <p:nvPr/>
          </p:nvSpPr>
          <p:spPr>
            <a:xfrm>
              <a:off x="11555690" y="0"/>
              <a:ext cx="634584" cy="1648918"/>
            </a:xfrm>
            <a:prstGeom prst="rect">
              <a:avLst/>
            </a:prstGeom>
            <a:solidFill>
              <a:srgbClr val="D9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88416039-81C3-D797-B1A5-92141569955A}"/>
                </a:ext>
              </a:extLst>
            </p:cNvPr>
            <p:cNvSpPr/>
            <p:nvPr/>
          </p:nvSpPr>
          <p:spPr>
            <a:xfrm>
              <a:off x="11557416" y="1656417"/>
              <a:ext cx="634584" cy="1813806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9" name="CuadroTexto 8">
            <a:extLst>
              <a:ext uri="{FF2B5EF4-FFF2-40B4-BE49-F238E27FC236}">
                <a16:creationId xmlns:a16="http://schemas.microsoft.com/office/drawing/2014/main" id="{7F446271-1B51-BD68-9D31-9AA486778D5A}"/>
              </a:ext>
            </a:extLst>
          </p:cNvPr>
          <p:cNvSpPr txBox="1"/>
          <p:nvPr/>
        </p:nvSpPr>
        <p:spPr>
          <a:xfrm>
            <a:off x="1618938" y="6368002"/>
            <a:ext cx="9218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800" i="1" kern="100">
                <a:solidFill>
                  <a:srgbClr val="242424"/>
                </a:solidFill>
                <a:effectLst/>
                <a:latin typeface="Bell MT" panose="020205030603050203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"Innovación y Ciencia al Servicio del Progreso: Tecnología y Seguridad para un Futuro Sostenible"</a:t>
            </a:r>
            <a:endParaRPr lang="es-CO" sz="1800" i="1" kern="100">
              <a:effectLst/>
              <a:latin typeface="Bell MT" panose="02020503060305020303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097AC27-45D8-E8AE-E0D3-357C95DB460A}"/>
              </a:ext>
            </a:extLst>
          </p:cNvPr>
          <p:cNvSpPr txBox="1"/>
          <p:nvPr/>
        </p:nvSpPr>
        <p:spPr>
          <a:xfrm>
            <a:off x="2101121" y="1577833"/>
            <a:ext cx="74051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7200" b="1">
                <a:solidFill>
                  <a:srgbClr val="002060"/>
                </a:solidFill>
                <a:latin typeface="Bell MT" panose="02020503060305020303" pitchFamily="18" charset="0"/>
                <a:ea typeface="Verdana" panose="020B0604030504040204" pitchFamily="34" charset="0"/>
              </a:rPr>
              <a:t>Título ponencia o conferencia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2180811-8EE4-57E0-02E2-CBBACA8ACE50}"/>
              </a:ext>
            </a:extLst>
          </p:cNvPr>
          <p:cNvSpPr txBox="1"/>
          <p:nvPr/>
        </p:nvSpPr>
        <p:spPr>
          <a:xfrm>
            <a:off x="2101121" y="3941559"/>
            <a:ext cx="74051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>
                <a:latin typeface="Bell MT" panose="02020503060305020303" pitchFamily="18" charset="0"/>
                <a:ea typeface="Verdana" panose="020B0604030504040204" pitchFamily="34" charset="0"/>
              </a:rPr>
              <a:t>Grado. Apellido y Nombre</a:t>
            </a:r>
          </a:p>
          <a:p>
            <a:pPr algn="ctr"/>
            <a:r>
              <a:rPr lang="es-CO" sz="2400">
                <a:latin typeface="Bell MT" panose="02020503060305020303" pitchFamily="18" charset="0"/>
                <a:ea typeface="Verdana" panose="020B0604030504040204" pitchFamily="34" charset="0"/>
              </a:rPr>
              <a:t>Filiación Institucional (Grupo de Investigación, Entidad,) </a:t>
            </a:r>
          </a:p>
        </p:txBody>
      </p:sp>
      <p:pic>
        <p:nvPicPr>
          <p:cNvPr id="12" name="Imagen 11" descr="Diagrama&#10;&#10;El contenido generado por inteligencia artificial puede ser incorrecto.">
            <a:extLst>
              <a:ext uri="{FF2B5EF4-FFF2-40B4-BE49-F238E27FC236}">
                <a16:creationId xmlns:a16="http://schemas.microsoft.com/office/drawing/2014/main" id="{1DFA009E-0576-391A-91D3-E18D072EBF0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260" t="10344" r="5922" b="28494"/>
          <a:stretch/>
        </p:blipFill>
        <p:spPr>
          <a:xfrm>
            <a:off x="-1859" y="2180"/>
            <a:ext cx="1742137" cy="150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147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D327DD-631B-0435-2678-45B2F732E7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CE63DF04-20DE-E150-1839-A04DC0CBA770}"/>
              </a:ext>
            </a:extLst>
          </p:cNvPr>
          <p:cNvGrpSpPr/>
          <p:nvPr/>
        </p:nvGrpSpPr>
        <p:grpSpPr>
          <a:xfrm>
            <a:off x="11555690" y="0"/>
            <a:ext cx="636310" cy="6876601"/>
            <a:chOff x="11555690" y="0"/>
            <a:chExt cx="636310" cy="6876601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8732965D-9696-5A24-7AFB-4AAD1E9E09C3}"/>
                </a:ext>
              </a:extLst>
            </p:cNvPr>
            <p:cNvSpPr/>
            <p:nvPr/>
          </p:nvSpPr>
          <p:spPr>
            <a:xfrm>
              <a:off x="11557416" y="3496321"/>
              <a:ext cx="634584" cy="1813806"/>
            </a:xfrm>
            <a:prstGeom prst="rect">
              <a:avLst/>
            </a:prstGeom>
            <a:solidFill>
              <a:srgbClr val="000F4D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6C5D1BAA-C4E0-F0FF-139E-900F8E296C5C}"/>
                </a:ext>
              </a:extLst>
            </p:cNvPr>
            <p:cNvSpPr/>
            <p:nvPr/>
          </p:nvSpPr>
          <p:spPr>
            <a:xfrm>
              <a:off x="11557416" y="5227683"/>
              <a:ext cx="634584" cy="1648918"/>
            </a:xfrm>
            <a:prstGeom prst="rect">
              <a:avLst/>
            </a:prstGeom>
            <a:solidFill>
              <a:srgbClr val="26B53B"/>
            </a:solidFill>
            <a:ln>
              <a:solidFill>
                <a:srgbClr val="23B53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3DF0051E-C1A4-866B-C882-4C2A897BFE12}"/>
                </a:ext>
              </a:extLst>
            </p:cNvPr>
            <p:cNvSpPr/>
            <p:nvPr/>
          </p:nvSpPr>
          <p:spPr>
            <a:xfrm>
              <a:off x="11555690" y="0"/>
              <a:ext cx="634584" cy="1648918"/>
            </a:xfrm>
            <a:prstGeom prst="rect">
              <a:avLst/>
            </a:prstGeom>
            <a:solidFill>
              <a:srgbClr val="D9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B7590AF2-E5DC-D6EB-9B90-1285C969EE0B}"/>
                </a:ext>
              </a:extLst>
            </p:cNvPr>
            <p:cNvSpPr/>
            <p:nvPr/>
          </p:nvSpPr>
          <p:spPr>
            <a:xfrm>
              <a:off x="11557416" y="1656417"/>
              <a:ext cx="634584" cy="1813806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9" name="CuadroTexto 8">
            <a:extLst>
              <a:ext uri="{FF2B5EF4-FFF2-40B4-BE49-F238E27FC236}">
                <a16:creationId xmlns:a16="http://schemas.microsoft.com/office/drawing/2014/main" id="{BCFC2A79-3125-7DB4-8F7B-B4453499B45B}"/>
              </a:ext>
            </a:extLst>
          </p:cNvPr>
          <p:cNvSpPr txBox="1"/>
          <p:nvPr/>
        </p:nvSpPr>
        <p:spPr>
          <a:xfrm>
            <a:off x="1618938" y="6368002"/>
            <a:ext cx="9218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800" i="1" kern="100">
                <a:solidFill>
                  <a:srgbClr val="242424"/>
                </a:solidFill>
                <a:effectLst/>
                <a:latin typeface="Bell MT" panose="020205030603050203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"Innovación y Ciencia al Servicio del Progreso: Tecnología y Seguridad para un Futuro Sostenible"</a:t>
            </a:r>
            <a:endParaRPr lang="es-CO" sz="1800" i="1" kern="100">
              <a:effectLst/>
              <a:latin typeface="Bell MT" panose="02020503060305020303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083F89F-9954-28ED-E0B2-0DA3606570D0}"/>
              </a:ext>
            </a:extLst>
          </p:cNvPr>
          <p:cNvSpPr txBox="1"/>
          <p:nvPr/>
        </p:nvSpPr>
        <p:spPr>
          <a:xfrm>
            <a:off x="1480279" y="325302"/>
            <a:ext cx="8451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 b="1">
                <a:solidFill>
                  <a:srgbClr val="002060"/>
                </a:solidFill>
                <a:latin typeface="Bell MT" panose="02020503060305020303" pitchFamily="18" charset="0"/>
                <a:ea typeface="Verdana" panose="020B0604030504040204" pitchFamily="34" charset="0"/>
              </a:rPr>
              <a:t>Tabla de Contenido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EAF7594-7BF5-3422-22CB-CD10180026D2}"/>
              </a:ext>
            </a:extLst>
          </p:cNvPr>
          <p:cNvSpPr txBox="1"/>
          <p:nvPr/>
        </p:nvSpPr>
        <p:spPr>
          <a:xfrm>
            <a:off x="1480279" y="1629161"/>
            <a:ext cx="7405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>
                <a:latin typeface="Bell MT" panose="02020503060305020303" pitchFamily="18" charset="0"/>
                <a:ea typeface="Verdana" panose="020B0604030504040204" pitchFamily="34" charset="0"/>
              </a:rPr>
              <a:t>Listado de actividades o temas a abordar </a:t>
            </a:r>
          </a:p>
        </p:txBody>
      </p:sp>
      <p:pic>
        <p:nvPicPr>
          <p:cNvPr id="12" name="Imagen 11" descr="Diagrama&#10;&#10;El contenido generado por inteligencia artificial puede ser incorrecto.">
            <a:extLst>
              <a:ext uri="{FF2B5EF4-FFF2-40B4-BE49-F238E27FC236}">
                <a16:creationId xmlns:a16="http://schemas.microsoft.com/office/drawing/2014/main" id="{5E25A5A2-6279-42E0-3CE5-6516C552ABD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260" t="10344" r="5922" b="28494"/>
          <a:stretch/>
        </p:blipFill>
        <p:spPr>
          <a:xfrm>
            <a:off x="-1859" y="2180"/>
            <a:ext cx="1742137" cy="150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160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0C0B2F-ABCF-A16D-9B99-96619EC734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B5C8DCE7-7F59-F685-9165-4D848885236E}"/>
              </a:ext>
            </a:extLst>
          </p:cNvPr>
          <p:cNvGrpSpPr/>
          <p:nvPr/>
        </p:nvGrpSpPr>
        <p:grpSpPr>
          <a:xfrm>
            <a:off x="11555690" y="0"/>
            <a:ext cx="636310" cy="6876601"/>
            <a:chOff x="11555690" y="0"/>
            <a:chExt cx="636310" cy="6876601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A8E3883C-A3FB-B076-D9C5-4593E728242E}"/>
                </a:ext>
              </a:extLst>
            </p:cNvPr>
            <p:cNvSpPr/>
            <p:nvPr/>
          </p:nvSpPr>
          <p:spPr>
            <a:xfrm>
              <a:off x="11557416" y="3496321"/>
              <a:ext cx="634584" cy="1813806"/>
            </a:xfrm>
            <a:prstGeom prst="rect">
              <a:avLst/>
            </a:prstGeom>
            <a:solidFill>
              <a:srgbClr val="000F4D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7512944A-8633-A84A-8248-74134005AF6D}"/>
                </a:ext>
              </a:extLst>
            </p:cNvPr>
            <p:cNvSpPr/>
            <p:nvPr/>
          </p:nvSpPr>
          <p:spPr>
            <a:xfrm>
              <a:off x="11557416" y="5227683"/>
              <a:ext cx="634584" cy="1648918"/>
            </a:xfrm>
            <a:prstGeom prst="rect">
              <a:avLst/>
            </a:prstGeom>
            <a:solidFill>
              <a:srgbClr val="26B53B"/>
            </a:solidFill>
            <a:ln>
              <a:solidFill>
                <a:srgbClr val="23B53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17EF142A-3A8B-CD16-CBC7-83A3158E79B9}"/>
                </a:ext>
              </a:extLst>
            </p:cNvPr>
            <p:cNvSpPr/>
            <p:nvPr/>
          </p:nvSpPr>
          <p:spPr>
            <a:xfrm>
              <a:off x="11555690" y="0"/>
              <a:ext cx="634584" cy="1648918"/>
            </a:xfrm>
            <a:prstGeom prst="rect">
              <a:avLst/>
            </a:prstGeom>
            <a:solidFill>
              <a:srgbClr val="D9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79078B8D-A80A-1F4B-6797-EB5D560913BE}"/>
                </a:ext>
              </a:extLst>
            </p:cNvPr>
            <p:cNvSpPr/>
            <p:nvPr/>
          </p:nvSpPr>
          <p:spPr>
            <a:xfrm>
              <a:off x="11557416" y="1656417"/>
              <a:ext cx="634584" cy="1813806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9" name="CuadroTexto 8">
            <a:extLst>
              <a:ext uri="{FF2B5EF4-FFF2-40B4-BE49-F238E27FC236}">
                <a16:creationId xmlns:a16="http://schemas.microsoft.com/office/drawing/2014/main" id="{083E0F79-0BAA-78E5-601F-9F5C381F8763}"/>
              </a:ext>
            </a:extLst>
          </p:cNvPr>
          <p:cNvSpPr txBox="1"/>
          <p:nvPr/>
        </p:nvSpPr>
        <p:spPr>
          <a:xfrm>
            <a:off x="1618938" y="6368002"/>
            <a:ext cx="9218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800" i="1" kern="100">
                <a:solidFill>
                  <a:srgbClr val="242424"/>
                </a:solidFill>
                <a:effectLst/>
                <a:latin typeface="Bell MT" panose="020205030603050203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"Innovación y Ciencia al Servicio del Progreso: Tecnología y Seguridad para un Futuro Sostenible"</a:t>
            </a:r>
            <a:endParaRPr lang="es-CO" sz="1800" i="1" kern="100">
              <a:effectLst/>
              <a:latin typeface="Bell MT" panose="02020503060305020303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784557F-846E-8423-E638-6649419335D2}"/>
              </a:ext>
            </a:extLst>
          </p:cNvPr>
          <p:cNvSpPr txBox="1"/>
          <p:nvPr/>
        </p:nvSpPr>
        <p:spPr>
          <a:xfrm>
            <a:off x="1480279" y="325302"/>
            <a:ext cx="8451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 b="1">
                <a:solidFill>
                  <a:srgbClr val="002060"/>
                </a:solidFill>
                <a:latin typeface="Bell MT" panose="02020503060305020303" pitchFamily="18" charset="0"/>
                <a:ea typeface="Verdana" panose="020B0604030504040204" pitchFamily="34" charset="0"/>
              </a:rPr>
              <a:t>Desarrollo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42FE5B4-6763-D47A-517C-0706F33F6046}"/>
              </a:ext>
            </a:extLst>
          </p:cNvPr>
          <p:cNvSpPr txBox="1"/>
          <p:nvPr/>
        </p:nvSpPr>
        <p:spPr>
          <a:xfrm>
            <a:off x="1480279" y="1629161"/>
            <a:ext cx="9357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>
                <a:latin typeface="Bell MT" panose="02020503060305020303" pitchFamily="18" charset="0"/>
                <a:ea typeface="Verdana" panose="020B0604030504040204" pitchFamily="34" charset="0"/>
              </a:rPr>
              <a:t>Describa brevemente la información de su proyecto, recuerde que tiene 15 min para abordar y presentar sus resultados. </a:t>
            </a:r>
          </a:p>
        </p:txBody>
      </p:sp>
      <p:pic>
        <p:nvPicPr>
          <p:cNvPr id="12" name="Imagen 11" descr="Diagrama&#10;&#10;El contenido generado por inteligencia artificial puede ser incorrecto.">
            <a:extLst>
              <a:ext uri="{FF2B5EF4-FFF2-40B4-BE49-F238E27FC236}">
                <a16:creationId xmlns:a16="http://schemas.microsoft.com/office/drawing/2014/main" id="{2AEAE2C5-BA4A-C173-EB20-5D20DFF34BC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260" t="10344" r="5922" b="28494"/>
          <a:stretch/>
        </p:blipFill>
        <p:spPr>
          <a:xfrm>
            <a:off x="-1859" y="2180"/>
            <a:ext cx="1742137" cy="150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432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0C0B2F-ABCF-A16D-9B99-96619EC734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B5C8DCE7-7F59-F685-9165-4D848885236E}"/>
              </a:ext>
            </a:extLst>
          </p:cNvPr>
          <p:cNvGrpSpPr/>
          <p:nvPr/>
        </p:nvGrpSpPr>
        <p:grpSpPr>
          <a:xfrm>
            <a:off x="11555690" y="0"/>
            <a:ext cx="636310" cy="6876601"/>
            <a:chOff x="11555690" y="0"/>
            <a:chExt cx="636310" cy="6876601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A8E3883C-A3FB-B076-D9C5-4593E728242E}"/>
                </a:ext>
              </a:extLst>
            </p:cNvPr>
            <p:cNvSpPr/>
            <p:nvPr/>
          </p:nvSpPr>
          <p:spPr>
            <a:xfrm>
              <a:off x="11557416" y="3496321"/>
              <a:ext cx="634584" cy="1813806"/>
            </a:xfrm>
            <a:prstGeom prst="rect">
              <a:avLst/>
            </a:prstGeom>
            <a:solidFill>
              <a:srgbClr val="000F4D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7512944A-8633-A84A-8248-74134005AF6D}"/>
                </a:ext>
              </a:extLst>
            </p:cNvPr>
            <p:cNvSpPr/>
            <p:nvPr/>
          </p:nvSpPr>
          <p:spPr>
            <a:xfrm>
              <a:off x="11557416" y="5227683"/>
              <a:ext cx="634584" cy="1648918"/>
            </a:xfrm>
            <a:prstGeom prst="rect">
              <a:avLst/>
            </a:prstGeom>
            <a:solidFill>
              <a:srgbClr val="26B53B"/>
            </a:solidFill>
            <a:ln>
              <a:solidFill>
                <a:srgbClr val="23B53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17EF142A-3A8B-CD16-CBC7-83A3158E79B9}"/>
                </a:ext>
              </a:extLst>
            </p:cNvPr>
            <p:cNvSpPr/>
            <p:nvPr/>
          </p:nvSpPr>
          <p:spPr>
            <a:xfrm>
              <a:off x="11555690" y="0"/>
              <a:ext cx="634584" cy="1648918"/>
            </a:xfrm>
            <a:prstGeom prst="rect">
              <a:avLst/>
            </a:prstGeom>
            <a:solidFill>
              <a:srgbClr val="D9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79078B8D-A80A-1F4B-6797-EB5D560913BE}"/>
                </a:ext>
              </a:extLst>
            </p:cNvPr>
            <p:cNvSpPr/>
            <p:nvPr/>
          </p:nvSpPr>
          <p:spPr>
            <a:xfrm>
              <a:off x="11557416" y="1656417"/>
              <a:ext cx="634584" cy="1813806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9" name="CuadroTexto 8">
            <a:extLst>
              <a:ext uri="{FF2B5EF4-FFF2-40B4-BE49-F238E27FC236}">
                <a16:creationId xmlns:a16="http://schemas.microsoft.com/office/drawing/2014/main" id="{083E0F79-0BAA-78E5-601F-9F5C381F8763}"/>
              </a:ext>
            </a:extLst>
          </p:cNvPr>
          <p:cNvSpPr txBox="1"/>
          <p:nvPr/>
        </p:nvSpPr>
        <p:spPr>
          <a:xfrm>
            <a:off x="1618938" y="6368002"/>
            <a:ext cx="9218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800" i="1" kern="100">
                <a:solidFill>
                  <a:srgbClr val="242424"/>
                </a:solidFill>
                <a:effectLst/>
                <a:latin typeface="Bell MT" panose="020205030603050203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"Innovación y Ciencia al Servicio del Progreso: Tecnología y Seguridad para un Futuro Sostenible"</a:t>
            </a:r>
            <a:endParaRPr lang="es-CO" sz="1800" i="1" kern="100">
              <a:effectLst/>
              <a:latin typeface="Bell MT" panose="02020503060305020303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784557F-846E-8423-E638-6649419335D2}"/>
              </a:ext>
            </a:extLst>
          </p:cNvPr>
          <p:cNvSpPr txBox="1"/>
          <p:nvPr/>
        </p:nvSpPr>
        <p:spPr>
          <a:xfrm>
            <a:off x="1480279" y="325302"/>
            <a:ext cx="8451954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CO" sz="4400" b="1">
                <a:solidFill>
                  <a:schemeClr val="tx2"/>
                </a:solidFill>
                <a:latin typeface="Bell MT"/>
                <a:ea typeface="Verdana"/>
              </a:rPr>
              <a:t>Resultados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42FE5B4-6763-D47A-517C-0706F33F6046}"/>
              </a:ext>
            </a:extLst>
          </p:cNvPr>
          <p:cNvSpPr txBox="1"/>
          <p:nvPr/>
        </p:nvSpPr>
        <p:spPr>
          <a:xfrm>
            <a:off x="1480279" y="1629161"/>
            <a:ext cx="9357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>
                <a:latin typeface="Bell MT" panose="02020503060305020303" pitchFamily="18" charset="0"/>
                <a:ea typeface="Verdana" panose="020B0604030504040204" pitchFamily="34" charset="0"/>
              </a:rPr>
              <a:t>Describa brevemente los resultados más representativos</a:t>
            </a:r>
          </a:p>
        </p:txBody>
      </p:sp>
      <p:pic>
        <p:nvPicPr>
          <p:cNvPr id="12" name="Imagen 11" descr="Diagrama&#10;&#10;El contenido generado por inteligencia artificial puede ser incorrecto.">
            <a:extLst>
              <a:ext uri="{FF2B5EF4-FFF2-40B4-BE49-F238E27FC236}">
                <a16:creationId xmlns:a16="http://schemas.microsoft.com/office/drawing/2014/main" id="{2AEAE2C5-BA4A-C173-EB20-5D20DFF34BC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260" t="10344" r="5922" b="28494"/>
          <a:stretch/>
        </p:blipFill>
        <p:spPr>
          <a:xfrm>
            <a:off x="-1859" y="2180"/>
            <a:ext cx="1742137" cy="150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417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0C0B2F-ABCF-A16D-9B99-96619EC734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B5C8DCE7-7F59-F685-9165-4D848885236E}"/>
              </a:ext>
            </a:extLst>
          </p:cNvPr>
          <p:cNvGrpSpPr/>
          <p:nvPr/>
        </p:nvGrpSpPr>
        <p:grpSpPr>
          <a:xfrm>
            <a:off x="11555690" y="0"/>
            <a:ext cx="636310" cy="6876601"/>
            <a:chOff x="11555690" y="0"/>
            <a:chExt cx="636310" cy="6876601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A8E3883C-A3FB-B076-D9C5-4593E728242E}"/>
                </a:ext>
              </a:extLst>
            </p:cNvPr>
            <p:cNvSpPr/>
            <p:nvPr/>
          </p:nvSpPr>
          <p:spPr>
            <a:xfrm>
              <a:off x="11557416" y="3496321"/>
              <a:ext cx="634584" cy="1813806"/>
            </a:xfrm>
            <a:prstGeom prst="rect">
              <a:avLst/>
            </a:prstGeom>
            <a:solidFill>
              <a:srgbClr val="000F4D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7512944A-8633-A84A-8248-74134005AF6D}"/>
                </a:ext>
              </a:extLst>
            </p:cNvPr>
            <p:cNvSpPr/>
            <p:nvPr/>
          </p:nvSpPr>
          <p:spPr>
            <a:xfrm>
              <a:off x="11557416" y="5227683"/>
              <a:ext cx="634584" cy="1648918"/>
            </a:xfrm>
            <a:prstGeom prst="rect">
              <a:avLst/>
            </a:prstGeom>
            <a:solidFill>
              <a:srgbClr val="26B53B"/>
            </a:solidFill>
            <a:ln>
              <a:solidFill>
                <a:srgbClr val="23B53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17EF142A-3A8B-CD16-CBC7-83A3158E79B9}"/>
                </a:ext>
              </a:extLst>
            </p:cNvPr>
            <p:cNvSpPr/>
            <p:nvPr/>
          </p:nvSpPr>
          <p:spPr>
            <a:xfrm>
              <a:off x="11555690" y="0"/>
              <a:ext cx="634584" cy="1648918"/>
            </a:xfrm>
            <a:prstGeom prst="rect">
              <a:avLst/>
            </a:prstGeom>
            <a:solidFill>
              <a:srgbClr val="D9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79078B8D-A80A-1F4B-6797-EB5D560913BE}"/>
                </a:ext>
              </a:extLst>
            </p:cNvPr>
            <p:cNvSpPr/>
            <p:nvPr/>
          </p:nvSpPr>
          <p:spPr>
            <a:xfrm>
              <a:off x="11557416" y="1656417"/>
              <a:ext cx="634584" cy="1813806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9" name="CuadroTexto 8">
            <a:extLst>
              <a:ext uri="{FF2B5EF4-FFF2-40B4-BE49-F238E27FC236}">
                <a16:creationId xmlns:a16="http://schemas.microsoft.com/office/drawing/2014/main" id="{083E0F79-0BAA-78E5-601F-9F5C381F8763}"/>
              </a:ext>
            </a:extLst>
          </p:cNvPr>
          <p:cNvSpPr txBox="1"/>
          <p:nvPr/>
        </p:nvSpPr>
        <p:spPr>
          <a:xfrm>
            <a:off x="1618938" y="6368002"/>
            <a:ext cx="9218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800" i="1" kern="100">
                <a:solidFill>
                  <a:srgbClr val="242424"/>
                </a:solidFill>
                <a:effectLst/>
                <a:latin typeface="Bell MT" panose="020205030603050203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"Innovación y Ciencia al Servicio del Progreso: Tecnología y Seguridad para un Futuro Sostenible"</a:t>
            </a:r>
            <a:endParaRPr lang="es-CO" sz="1800" i="1" kern="100">
              <a:effectLst/>
              <a:latin typeface="Bell MT" panose="02020503060305020303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784557F-846E-8423-E638-6649419335D2}"/>
              </a:ext>
            </a:extLst>
          </p:cNvPr>
          <p:cNvSpPr txBox="1"/>
          <p:nvPr/>
        </p:nvSpPr>
        <p:spPr>
          <a:xfrm>
            <a:off x="1596824" y="325302"/>
            <a:ext cx="8451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 b="1">
                <a:solidFill>
                  <a:srgbClr val="002060"/>
                </a:solidFill>
                <a:latin typeface="Bell MT" panose="02020503060305020303" pitchFamily="18" charset="0"/>
                <a:ea typeface="Verdana" panose="020B0604030504040204" pitchFamily="34" charset="0"/>
              </a:rPr>
              <a:t>Conclusiones y Recomendaciones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42FE5B4-6763-D47A-517C-0706F33F6046}"/>
              </a:ext>
            </a:extLst>
          </p:cNvPr>
          <p:cNvSpPr txBox="1"/>
          <p:nvPr/>
        </p:nvSpPr>
        <p:spPr>
          <a:xfrm>
            <a:off x="1480279" y="1629161"/>
            <a:ext cx="9357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>
                <a:latin typeface="Bell MT" panose="02020503060305020303" pitchFamily="18" charset="0"/>
                <a:ea typeface="Verdana" panose="020B0604030504040204" pitchFamily="34" charset="0"/>
              </a:rPr>
              <a:t>Describa por lo menos una conclusión y recomendación del trabajo presentado</a:t>
            </a:r>
          </a:p>
        </p:txBody>
      </p:sp>
      <p:pic>
        <p:nvPicPr>
          <p:cNvPr id="12" name="Imagen 11" descr="Diagrama&#10;&#10;El contenido generado por inteligencia artificial puede ser incorrecto.">
            <a:extLst>
              <a:ext uri="{FF2B5EF4-FFF2-40B4-BE49-F238E27FC236}">
                <a16:creationId xmlns:a16="http://schemas.microsoft.com/office/drawing/2014/main" id="{2AEAE2C5-BA4A-C173-EB20-5D20DFF34BC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260" t="10344" r="5922" b="28494"/>
          <a:stretch/>
        </p:blipFill>
        <p:spPr>
          <a:xfrm>
            <a:off x="-1859" y="2180"/>
            <a:ext cx="1742137" cy="150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039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752724-8AA8-430E-FEB0-4B972A95EA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E8EA1176-5816-B9DC-12AF-ABF8C2197107}"/>
              </a:ext>
            </a:extLst>
          </p:cNvPr>
          <p:cNvGrpSpPr/>
          <p:nvPr/>
        </p:nvGrpSpPr>
        <p:grpSpPr>
          <a:xfrm>
            <a:off x="11555690" y="0"/>
            <a:ext cx="636310" cy="6876601"/>
            <a:chOff x="11555690" y="0"/>
            <a:chExt cx="636310" cy="6876601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81F430AD-D31B-2596-B2E1-16149ED6A0CB}"/>
                </a:ext>
              </a:extLst>
            </p:cNvPr>
            <p:cNvSpPr/>
            <p:nvPr/>
          </p:nvSpPr>
          <p:spPr>
            <a:xfrm>
              <a:off x="11557416" y="3496321"/>
              <a:ext cx="634584" cy="1813806"/>
            </a:xfrm>
            <a:prstGeom prst="rect">
              <a:avLst/>
            </a:prstGeom>
            <a:solidFill>
              <a:srgbClr val="000F4D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0B220A00-61F1-9AFF-18A5-B5EF0C69BF2E}"/>
                </a:ext>
              </a:extLst>
            </p:cNvPr>
            <p:cNvSpPr/>
            <p:nvPr/>
          </p:nvSpPr>
          <p:spPr>
            <a:xfrm>
              <a:off x="11557416" y="5227683"/>
              <a:ext cx="634584" cy="1648918"/>
            </a:xfrm>
            <a:prstGeom prst="rect">
              <a:avLst/>
            </a:prstGeom>
            <a:solidFill>
              <a:srgbClr val="26B53B"/>
            </a:solidFill>
            <a:ln>
              <a:solidFill>
                <a:srgbClr val="23B53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41AF5B6C-F154-DA10-4688-5518D649EA18}"/>
                </a:ext>
              </a:extLst>
            </p:cNvPr>
            <p:cNvSpPr/>
            <p:nvPr/>
          </p:nvSpPr>
          <p:spPr>
            <a:xfrm>
              <a:off x="11555690" y="0"/>
              <a:ext cx="634584" cy="1648918"/>
            </a:xfrm>
            <a:prstGeom prst="rect">
              <a:avLst/>
            </a:prstGeom>
            <a:solidFill>
              <a:srgbClr val="D9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274A84F3-CFA1-7921-F433-9D1D90A39239}"/>
                </a:ext>
              </a:extLst>
            </p:cNvPr>
            <p:cNvSpPr/>
            <p:nvPr/>
          </p:nvSpPr>
          <p:spPr>
            <a:xfrm>
              <a:off x="11557416" y="1656417"/>
              <a:ext cx="634584" cy="1813806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9" name="CuadroTexto 8">
            <a:extLst>
              <a:ext uri="{FF2B5EF4-FFF2-40B4-BE49-F238E27FC236}">
                <a16:creationId xmlns:a16="http://schemas.microsoft.com/office/drawing/2014/main" id="{ECB67B08-EC59-FC18-A07B-CB0C20E17424}"/>
              </a:ext>
            </a:extLst>
          </p:cNvPr>
          <p:cNvSpPr txBox="1"/>
          <p:nvPr/>
        </p:nvSpPr>
        <p:spPr>
          <a:xfrm>
            <a:off x="1618938" y="6368002"/>
            <a:ext cx="9218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800" i="1" kern="100">
                <a:solidFill>
                  <a:srgbClr val="242424"/>
                </a:solidFill>
                <a:effectLst/>
                <a:latin typeface="Bell MT" panose="020205030603050203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"Innovación y Ciencia al Servicio del Progreso: Tecnología y Seguridad para un Futuro Sostenible"</a:t>
            </a:r>
            <a:endParaRPr lang="es-CO" sz="1800" i="1" kern="100">
              <a:effectLst/>
              <a:latin typeface="Bell MT" panose="02020503060305020303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EAABD23-06D1-2A9D-06D4-40C471D0CFC2}"/>
              </a:ext>
            </a:extLst>
          </p:cNvPr>
          <p:cNvSpPr txBox="1"/>
          <p:nvPr/>
        </p:nvSpPr>
        <p:spPr>
          <a:xfrm>
            <a:off x="1480279" y="325302"/>
            <a:ext cx="8451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 b="1">
                <a:solidFill>
                  <a:srgbClr val="002060"/>
                </a:solidFill>
                <a:latin typeface="Bell MT" panose="02020503060305020303" pitchFamily="18" charset="0"/>
                <a:ea typeface="Verdana" panose="020B0604030504040204" pitchFamily="34" charset="0"/>
              </a:rPr>
              <a:t>Bibliografía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3ACCEF7-72E1-5CD2-70D3-2AE6609138D2}"/>
              </a:ext>
            </a:extLst>
          </p:cNvPr>
          <p:cNvSpPr txBox="1"/>
          <p:nvPr/>
        </p:nvSpPr>
        <p:spPr>
          <a:xfrm>
            <a:off x="1480279" y="1629161"/>
            <a:ext cx="9357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>
                <a:latin typeface="Bell MT" panose="02020503060305020303" pitchFamily="18" charset="0"/>
                <a:ea typeface="Verdana" panose="020B0604030504040204" pitchFamily="34" charset="0"/>
              </a:rPr>
              <a:t>Listado de referencias, mínimo 5 referencias que se hayan empleado en la presentación (2020-2025)</a:t>
            </a:r>
          </a:p>
        </p:txBody>
      </p:sp>
      <p:pic>
        <p:nvPicPr>
          <p:cNvPr id="12" name="Imagen 11" descr="Diagrama&#10;&#10;El contenido generado por inteligencia artificial puede ser incorrecto.">
            <a:extLst>
              <a:ext uri="{FF2B5EF4-FFF2-40B4-BE49-F238E27FC236}">
                <a16:creationId xmlns:a16="http://schemas.microsoft.com/office/drawing/2014/main" id="{D10C52BC-7F82-5D3B-DCD1-B67FB343FD5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260" t="10344" r="5922" b="28494"/>
          <a:stretch/>
        </p:blipFill>
        <p:spPr>
          <a:xfrm>
            <a:off x="-1859" y="2180"/>
            <a:ext cx="1742137" cy="150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367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ADACAB-7777-992A-0A7C-7D59427285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BA1418DE-5541-FFD4-3BE5-529607D742B6}"/>
              </a:ext>
            </a:extLst>
          </p:cNvPr>
          <p:cNvSpPr/>
          <p:nvPr/>
        </p:nvSpPr>
        <p:spPr>
          <a:xfrm>
            <a:off x="11529162" y="3496321"/>
            <a:ext cx="662838" cy="1813806"/>
          </a:xfrm>
          <a:prstGeom prst="rect">
            <a:avLst/>
          </a:prstGeom>
          <a:solidFill>
            <a:srgbClr val="000F4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C7A685B-3ED7-68D0-AA28-5C324237D34B}"/>
              </a:ext>
            </a:extLst>
          </p:cNvPr>
          <p:cNvSpPr/>
          <p:nvPr/>
        </p:nvSpPr>
        <p:spPr>
          <a:xfrm>
            <a:off x="11529162" y="5227683"/>
            <a:ext cx="662838" cy="1648918"/>
          </a:xfrm>
          <a:prstGeom prst="rect">
            <a:avLst/>
          </a:prstGeom>
          <a:solidFill>
            <a:srgbClr val="26B53B"/>
          </a:solidFill>
          <a:ln>
            <a:solidFill>
              <a:srgbClr val="23B53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C27231FE-9AA7-2608-ECC4-9D0CB750A14C}"/>
              </a:ext>
            </a:extLst>
          </p:cNvPr>
          <p:cNvSpPr/>
          <p:nvPr/>
        </p:nvSpPr>
        <p:spPr>
          <a:xfrm>
            <a:off x="11527436" y="0"/>
            <a:ext cx="662838" cy="1648918"/>
          </a:xfrm>
          <a:prstGeom prst="rect">
            <a:avLst/>
          </a:prstGeom>
          <a:solidFill>
            <a:srgbClr val="D9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0373642A-7EB2-B049-25EB-29A25E7510C8}"/>
              </a:ext>
            </a:extLst>
          </p:cNvPr>
          <p:cNvSpPr/>
          <p:nvPr/>
        </p:nvSpPr>
        <p:spPr>
          <a:xfrm>
            <a:off x="11529162" y="1656417"/>
            <a:ext cx="662838" cy="1813806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7" name="Imagen 6" descr="Diagrama&#10;&#10;El contenido generado por inteligencia artificial puede ser incorrecto.">
            <a:extLst>
              <a:ext uri="{FF2B5EF4-FFF2-40B4-BE49-F238E27FC236}">
                <a16:creationId xmlns:a16="http://schemas.microsoft.com/office/drawing/2014/main" id="{269D18FA-4C6D-2E05-BC37-03430A9D703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260" t="10344" r="5922" b="28494"/>
          <a:stretch/>
        </p:blipFill>
        <p:spPr>
          <a:xfrm>
            <a:off x="2924221" y="479700"/>
            <a:ext cx="5999177" cy="521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6260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04a20c9-9af0-4dae-aeba-e15070a73960" xsi:nil="true"/>
    <lcf76f155ced4ddcb4097134ff3c332f xmlns="6a6d1859-6a9f-4da9-824f-e439e613a89f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0BB7AEC58CAC444A4B63F811FEE926A" ma:contentTypeVersion="14" ma:contentTypeDescription="Crear nuevo documento." ma:contentTypeScope="" ma:versionID="8680629e63e992b24468668303c781b6">
  <xsd:schema xmlns:xsd="http://www.w3.org/2001/XMLSchema" xmlns:xs="http://www.w3.org/2001/XMLSchema" xmlns:p="http://schemas.microsoft.com/office/2006/metadata/properties" xmlns:ns2="6a6d1859-6a9f-4da9-824f-e439e613a89f" xmlns:ns3="f04a20c9-9af0-4dae-aeba-e15070a73960" targetNamespace="http://schemas.microsoft.com/office/2006/metadata/properties" ma:root="true" ma:fieldsID="909707a9e4cffbda75ecfe28d8aeea2e" ns2:_="" ns3:_="">
    <xsd:import namespace="6a6d1859-6a9f-4da9-824f-e439e613a89f"/>
    <xsd:import namespace="f04a20c9-9af0-4dae-aeba-e15070a739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6d1859-6a9f-4da9-824f-e439e613a8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Etiquetas de imagen" ma:readOnly="false" ma:fieldId="{5cf76f15-5ced-4ddc-b409-7134ff3c332f}" ma:taxonomyMulti="true" ma:sspId="5debfcba-7ab8-4e81-bb94-72804333e6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4a20c9-9af0-4dae-aeba-e15070a73960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2efe0e46-6f69-4631-9b8a-7499e98fccfb}" ma:internalName="TaxCatchAll" ma:showField="CatchAllData" ma:web="f04a20c9-9af0-4dae-aeba-e15070a7396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DEE0B4A-4B8F-450D-941A-3F7D05332286}">
  <ds:schemaRefs>
    <ds:schemaRef ds:uri="6a6d1859-6a9f-4da9-824f-e439e613a89f"/>
    <ds:schemaRef ds:uri="f04a20c9-9af0-4dae-aeba-e15070a7396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ED65B62-C00E-42C2-9341-1C77C5EFCF65}">
  <ds:schemaRefs>
    <ds:schemaRef ds:uri="6a6d1859-6a9f-4da9-824f-e439e613a89f"/>
    <ds:schemaRef ds:uri="f04a20c9-9af0-4dae-aeba-e15070a7396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D648084-310C-4C87-A46F-36D90DACF34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225</Words>
  <Application>Microsoft Office PowerPoint</Application>
  <PresentationFormat>Panorámica</PresentationFormat>
  <Paragraphs>22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Aptos</vt:lpstr>
      <vt:lpstr>Aptos Display</vt:lpstr>
      <vt:lpstr>Arial</vt:lpstr>
      <vt:lpstr>Bell MT</vt:lpstr>
      <vt:lpstr>Times New Roman</vt:lpstr>
      <vt:lpstr>Verdana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ST. IGNACIO ALFONSO ALVARADO ORTEGA</dc:creator>
  <cp:lastModifiedBy>ST. IGNACIO ALFONSO ALVARADO ORTEGA</cp:lastModifiedBy>
  <cp:revision>5</cp:revision>
  <dcterms:created xsi:type="dcterms:W3CDTF">2025-03-11T18:05:24Z</dcterms:created>
  <dcterms:modified xsi:type="dcterms:W3CDTF">2025-03-25T16:42:31Z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0x010100D0BB7AEC58CAC444A4B63F811FEE926A</vt:lpwstr>
  </property>
  <property fmtid="{D5CDD505-2E9C-101B-9397-08002B2CF9AE}" pid="3" name="MediaServiceImageTags">
    <vt:lpwstr/>
  </property>
</Properties>
</file>